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59" r:id="rId5"/>
    <p:sldId id="260" r:id="rId6"/>
    <p:sldId id="261" r:id="rId7"/>
    <p:sldId id="262" r:id="rId8"/>
    <p:sldId id="263" r:id="rId9"/>
    <p:sldId id="264" r:id="rId10"/>
    <p:sldId id="265" r:id="rId11"/>
    <p:sldId id="273" r:id="rId12"/>
    <p:sldId id="276" r:id="rId13"/>
    <p:sldId id="274" r:id="rId14"/>
    <p:sldId id="275" r:id="rId15"/>
    <p:sldId id="267" r:id="rId16"/>
    <p:sldId id="268" r:id="rId17"/>
    <p:sldId id="270" r:id="rId18"/>
    <p:sldId id="269" r:id="rId19"/>
    <p:sldId id="271"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94660"/>
  </p:normalViewPr>
  <p:slideViewPr>
    <p:cSldViewPr snapToGrid="0">
      <p:cViewPr varScale="1">
        <p:scale>
          <a:sx n="82" d="100"/>
          <a:sy n="82" d="100"/>
        </p:scale>
        <p:origin x="27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6740216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256226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90052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577702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351187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92648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138145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
        <p:nvSpPr>
          <p:cNvPr id="8" name="Title 1"/>
          <p:cNvSpPr>
            <a:spLocks noGrp="1"/>
          </p:cNvSpPr>
          <p:nvPr>
            <p:ph type="title"/>
          </p:nvPr>
        </p:nvSpPr>
        <p:spPr>
          <a:xfrm>
            <a:off x="685801" y="609600"/>
            <a:ext cx="10131425" cy="1456267"/>
          </a:xfrm>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37559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802085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048004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84146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900721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15231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045194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98497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751171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330563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4CE6F2-9633-48A9-A2FC-B1E2AF625FBE}" type="datetimeFigureOut">
              <a:rPr lang="zh-TW" altLang="en-US" smtClean="0"/>
              <a:t>2021/1/16</a:t>
            </a:fld>
            <a:endParaRPr lang="zh-TW" alt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257326805"/>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7.jpeg"/><Relationship Id="rId7"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6D317-4568-40E8-B972-6698620F9458}"/>
              </a:ext>
            </a:extLst>
          </p:cNvPr>
          <p:cNvSpPr>
            <a:spLocks noGrp="1"/>
          </p:cNvSpPr>
          <p:nvPr>
            <p:ph type="ctrTitle"/>
          </p:nvPr>
        </p:nvSpPr>
        <p:spPr/>
        <p:txBody>
          <a:bodyPr>
            <a:normAutofit/>
          </a:bodyPr>
          <a:lstStyle/>
          <a:p>
            <a:pPr algn="l"/>
            <a:r>
              <a:rPr lang="en-US" altLang="zh-TW" cap="none" dirty="0">
                <a:latin typeface="華康魏碑體(P)" panose="03000700000000000000" pitchFamily="66" charset="-128"/>
                <a:ea typeface="華康魏碑體(P)" panose="03000700000000000000" pitchFamily="66" charset="-128"/>
              </a:rPr>
              <a:t>	</a:t>
            </a:r>
            <a:r>
              <a:rPr lang="en-US" altLang="zh-TW" b="1" cap="none" dirty="0">
                <a:solidFill>
                  <a:srgbClr val="FFC000"/>
                </a:solidFill>
                <a:latin typeface="Arial Rounded MT Bold" panose="020F0704030504030204" pitchFamily="34" charset="0"/>
                <a:ea typeface="華康魏碑體(P)" panose="03000700000000000000" pitchFamily="66" charset="-128"/>
              </a:rPr>
              <a:t>Useless Machine,</a:t>
            </a:r>
            <a:br>
              <a:rPr lang="en-US" altLang="zh-TW" b="1" cap="none" dirty="0">
                <a:solidFill>
                  <a:srgbClr val="FFC000"/>
                </a:solidFill>
                <a:latin typeface="Arial Rounded MT Bold" panose="020F0704030504030204" pitchFamily="34" charset="0"/>
                <a:ea typeface="華康魏碑體(P)" panose="03000700000000000000" pitchFamily="66" charset="-128"/>
              </a:rPr>
            </a:br>
            <a:r>
              <a:rPr lang="en-US" altLang="zh-TW" b="1" cap="none" dirty="0">
                <a:solidFill>
                  <a:srgbClr val="FFC000"/>
                </a:solidFill>
                <a:latin typeface="Arial Rounded MT Bold" panose="020F0704030504030204" pitchFamily="34" charset="0"/>
                <a:ea typeface="華康魏碑體(P)" panose="03000700000000000000" pitchFamily="66" charset="-128"/>
              </a:rPr>
              <a:t>			Useful Application</a:t>
            </a:r>
            <a:endParaRPr lang="zh-TW" altLang="en-US" b="1" cap="none" dirty="0">
              <a:solidFill>
                <a:srgbClr val="FFC000"/>
              </a:solidFill>
              <a:latin typeface="Arial Rounded MT Bold" panose="020F0704030504030204" pitchFamily="34" charset="0"/>
              <a:ea typeface="華康魏碑體(P)" panose="03000700000000000000" pitchFamily="66" charset="-128"/>
            </a:endParaRPr>
          </a:p>
        </p:txBody>
      </p:sp>
      <p:sp>
        <p:nvSpPr>
          <p:cNvPr id="3" name="副標題 2">
            <a:extLst>
              <a:ext uri="{FF2B5EF4-FFF2-40B4-BE49-F238E27FC236}">
                <a16:creationId xmlns:a16="http://schemas.microsoft.com/office/drawing/2014/main" id="{4A92BF7E-1E2C-4F5C-94D3-43BF5570DE70}"/>
              </a:ext>
            </a:extLst>
          </p:cNvPr>
          <p:cNvSpPr>
            <a:spLocks noGrp="1"/>
          </p:cNvSpPr>
          <p:nvPr>
            <p:ph type="subTitle" idx="1"/>
          </p:nvPr>
        </p:nvSpPr>
        <p:spPr>
          <a:xfrm>
            <a:off x="3962399" y="4385732"/>
            <a:ext cx="6898434" cy="1405467"/>
          </a:xfrm>
        </p:spPr>
        <p:txBody>
          <a:bodyPr>
            <a:normAutofit/>
          </a:bodyPr>
          <a:lstStyle/>
          <a:p>
            <a:endParaRPr lang="en-US" altLang="zh-TW" dirty="0"/>
          </a:p>
          <a:p>
            <a:r>
              <a:rPr lang="en-US" altLang="zh-TW" b="1" dirty="0"/>
              <a:t>108062103 </a:t>
            </a:r>
            <a:r>
              <a:rPr lang="zh-TW" altLang="en-US" b="1" dirty="0"/>
              <a:t>莊鈞堯</a:t>
            </a:r>
            <a:endParaRPr lang="en-US" altLang="zh-TW" b="1" dirty="0"/>
          </a:p>
          <a:p>
            <a:r>
              <a:rPr lang="en-US" altLang="zh-TW" b="1" dirty="0"/>
              <a:t>108062304 </a:t>
            </a:r>
            <a:r>
              <a:rPr lang="zh-TW" altLang="en-US" b="1" dirty="0"/>
              <a:t>黃子軒</a:t>
            </a:r>
            <a:endParaRPr lang="en-US" altLang="zh-TW" b="1" dirty="0"/>
          </a:p>
          <a:p>
            <a:endParaRPr lang="en-US" altLang="zh-TW" dirty="0"/>
          </a:p>
        </p:txBody>
      </p:sp>
    </p:spTree>
    <p:extLst>
      <p:ext uri="{BB962C8B-B14F-4D97-AF65-F5344CB8AC3E}">
        <p14:creationId xmlns:p14="http://schemas.microsoft.com/office/powerpoint/2010/main" val="354219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21DBC-2FE8-4997-969E-63EA1B25242C}"/>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4.	 How To Change Mode?</a:t>
            </a:r>
            <a:endParaRPr lang="zh-TW" altLang="en-US" dirty="0"/>
          </a:p>
        </p:txBody>
      </p:sp>
      <p:sp>
        <p:nvSpPr>
          <p:cNvPr id="3" name="內容版面配置區 2">
            <a:extLst>
              <a:ext uri="{FF2B5EF4-FFF2-40B4-BE49-F238E27FC236}">
                <a16:creationId xmlns:a16="http://schemas.microsoft.com/office/drawing/2014/main" id="{27F0E34B-6B97-4D71-96EB-BFDC4B94E28F}"/>
              </a:ext>
            </a:extLst>
          </p:cNvPr>
          <p:cNvSpPr>
            <a:spLocks noGrp="1"/>
          </p:cNvSpPr>
          <p:nvPr>
            <p:ph idx="1"/>
          </p:nvPr>
        </p:nvSpPr>
        <p:spPr>
          <a:xfrm>
            <a:off x="664860" y="1960583"/>
            <a:ext cx="10447543" cy="4489077"/>
          </a:xfrm>
        </p:spPr>
        <p:txBody>
          <a:bodyPr/>
          <a:lstStyle/>
          <a:p>
            <a:pPr lvl="1"/>
            <a:r>
              <a:rPr lang="en-US" altLang="zh-TW" sz="2400" dirty="0"/>
              <a:t>1. Mode can be changed with a pushbutton (</a:t>
            </a:r>
            <a:r>
              <a:rPr lang="en-US" altLang="zh-TW" sz="2400" dirty="0" err="1"/>
              <a:t>btnC</a:t>
            </a:r>
            <a:r>
              <a:rPr lang="en-US" altLang="zh-TW" sz="2400" dirty="0"/>
              <a:t>)</a:t>
            </a:r>
            <a:r>
              <a:rPr lang="zh-TW" altLang="en-US" sz="2400" dirty="0"/>
              <a:t> </a:t>
            </a:r>
            <a:r>
              <a:rPr lang="en-US" altLang="zh-TW" sz="2400" dirty="0"/>
              <a:t>or Smartphone app, and 	  the current mode will show on 7-segment display (NS = 0, UB = 1, UC = 2.)</a:t>
            </a:r>
          </a:p>
          <a:p>
            <a:pPr lvl="1"/>
            <a:r>
              <a:rPr lang="en-US" altLang="zh-TW" sz="2400" dirty="0"/>
              <a:t>2. Use sw0</a:t>
            </a:r>
            <a:r>
              <a:rPr lang="zh-TW" altLang="en-US" sz="2400" dirty="0"/>
              <a:t>～</a:t>
            </a:r>
            <a:r>
              <a:rPr lang="en-US" altLang="zh-TW" sz="2400" dirty="0"/>
              <a:t>sw2 to change the useless box you want in UB mode, and 		  	  LED will show what kind of useless box you want.</a:t>
            </a:r>
          </a:p>
          <a:p>
            <a:pPr lvl="1"/>
            <a:r>
              <a:rPr lang="en-US" altLang="zh-TW" sz="2400" dirty="0"/>
              <a:t>3. Have Fun!</a:t>
            </a:r>
          </a:p>
          <a:p>
            <a:endParaRPr lang="zh-TW" altLang="en-US" dirty="0"/>
          </a:p>
        </p:txBody>
      </p:sp>
    </p:spTree>
    <p:extLst>
      <p:ext uri="{BB962C8B-B14F-4D97-AF65-F5344CB8AC3E}">
        <p14:creationId xmlns:p14="http://schemas.microsoft.com/office/powerpoint/2010/main" val="224640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cap="none" dirty="0">
                <a:solidFill>
                  <a:srgbClr val="FF0000"/>
                </a:solidFill>
                <a:latin typeface="Arial Rounded MT Bold" panose="020F0704030504030204" pitchFamily="34" charset="0"/>
              </a:rPr>
              <a:t>Software Design Goals</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685801" y="2142067"/>
            <a:ext cx="11075756" cy="3649133"/>
          </a:xfrm>
        </p:spPr>
        <p:txBody>
          <a:bodyPr>
            <a:normAutofit/>
          </a:bodyPr>
          <a:lstStyle/>
          <a:p>
            <a:pPr lvl="1"/>
            <a:r>
              <a:rPr lang="en-US" altLang="zh-TW" sz="2400" dirty="0"/>
              <a:t>1. Achieve great user experience with both useless and useful functions.</a:t>
            </a:r>
          </a:p>
          <a:p>
            <a:pPr lvl="1"/>
            <a:r>
              <a:rPr lang="en-US" altLang="zh-TW" sz="2400" dirty="0"/>
              <a:t>2. Appropriate algorithms to ensure every function works well.</a:t>
            </a:r>
          </a:p>
          <a:p>
            <a:pPr lvl="1"/>
            <a:r>
              <a:rPr lang="en-US" altLang="zh-TW" sz="2400" dirty="0"/>
              <a:t>3. Proper safety system that allows user to play with the machine without risk. </a:t>
            </a:r>
          </a:p>
          <a:p>
            <a:pPr lvl="1"/>
            <a:r>
              <a:rPr lang="en-US" altLang="zh-TW" sz="2400" dirty="0"/>
              <a:t>4. Apparent, clear, and beautiful UI to display current mode and error message. </a:t>
            </a:r>
          </a:p>
          <a:p>
            <a:pPr lvl="1"/>
            <a:r>
              <a:rPr lang="en-US" altLang="zh-TW" sz="2400" dirty="0"/>
              <a:t>5. Provide easy method for user to operate the machine.</a:t>
            </a:r>
          </a:p>
          <a:p>
            <a:pPr lvl="1"/>
            <a:r>
              <a:rPr lang="en-US" altLang="zh-TW" sz="2400" dirty="0"/>
              <a:t>6. Highly readable and good coding style to make maintenance easier.</a:t>
            </a:r>
          </a:p>
          <a:p>
            <a:endParaRPr lang="zh-TW" altLang="en-US" dirty="0"/>
          </a:p>
        </p:txBody>
      </p:sp>
    </p:spTree>
    <p:extLst>
      <p:ext uri="{BB962C8B-B14F-4D97-AF65-F5344CB8AC3E}">
        <p14:creationId xmlns:p14="http://schemas.microsoft.com/office/powerpoint/2010/main" val="2641509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9575B2-D11F-440B-B311-2D30CB93A779}"/>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Appropriate Algorithms</a:t>
            </a:r>
            <a:endParaRPr lang="zh-TW" altLang="en-US" dirty="0"/>
          </a:p>
        </p:txBody>
      </p:sp>
      <p:sp>
        <p:nvSpPr>
          <p:cNvPr id="3" name="內容版面配置區 2">
            <a:extLst>
              <a:ext uri="{FF2B5EF4-FFF2-40B4-BE49-F238E27FC236}">
                <a16:creationId xmlns:a16="http://schemas.microsoft.com/office/drawing/2014/main" id="{FF188E2C-D6E3-4B39-89A1-4AC60EC64496}"/>
              </a:ext>
            </a:extLst>
          </p:cNvPr>
          <p:cNvSpPr>
            <a:spLocks noGrp="1"/>
          </p:cNvSpPr>
          <p:nvPr>
            <p:ph idx="1"/>
          </p:nvPr>
        </p:nvSpPr>
        <p:spPr>
          <a:xfrm>
            <a:off x="685801" y="1819469"/>
            <a:ext cx="10131425" cy="4245429"/>
          </a:xfrm>
        </p:spPr>
        <p:txBody>
          <a:bodyPr>
            <a:normAutofit/>
          </a:bodyPr>
          <a:lstStyle/>
          <a:p>
            <a:r>
              <a:rPr lang="en-US" altLang="zh-TW" sz="2400" dirty="0"/>
              <a:t>How to design a good distance-detecting algorithm is a serious problem in this module. This important algorithm will strongly influence user experience. However, the ultrasonic sensors and IR sensors may not be sensitive or precise enough. Also, our useless box are not symmetric for left and right.</a:t>
            </a:r>
          </a:p>
          <a:p>
            <a:r>
              <a:rPr lang="en-US" altLang="zh-TW" sz="2400" dirty="0"/>
              <a:t>Our solution to sensor problem is to use both and to do lots of tests for the box, so the parameter in the algorithm can be more accurate.</a:t>
            </a:r>
          </a:p>
          <a:p>
            <a:r>
              <a:rPr lang="en-US" altLang="zh-TW" sz="2400" dirty="0"/>
              <a:t> As for the solution to symmetric problem, we adjust two parameters in the algorithm, “total length” and “delta (length of left side – length of right side),” so that ultrasound sensors can detect the distance between switch and user, not the distance between center of the box and user.</a:t>
            </a:r>
          </a:p>
        </p:txBody>
      </p:sp>
    </p:spTree>
    <p:extLst>
      <p:ext uri="{BB962C8B-B14F-4D97-AF65-F5344CB8AC3E}">
        <p14:creationId xmlns:p14="http://schemas.microsoft.com/office/powerpoint/2010/main" val="234355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756380-E14B-43C3-8BB3-65C5D702D2FC}"/>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Safety System</a:t>
            </a:r>
            <a:endParaRPr lang="zh-TW" altLang="en-US" dirty="0"/>
          </a:p>
        </p:txBody>
      </p:sp>
      <p:sp>
        <p:nvSpPr>
          <p:cNvPr id="3" name="內容版面配置區 2">
            <a:extLst>
              <a:ext uri="{FF2B5EF4-FFF2-40B4-BE49-F238E27FC236}">
                <a16:creationId xmlns:a16="http://schemas.microsoft.com/office/drawing/2014/main" id="{8C8A66FC-ADA7-4840-8EAC-754EAD060B7A}"/>
              </a:ext>
            </a:extLst>
          </p:cNvPr>
          <p:cNvSpPr>
            <a:spLocks noGrp="1"/>
          </p:cNvSpPr>
          <p:nvPr>
            <p:ph idx="1"/>
          </p:nvPr>
        </p:nvSpPr>
        <p:spPr>
          <a:xfrm>
            <a:off x="760446" y="2468638"/>
            <a:ext cx="10131425" cy="3649133"/>
          </a:xfrm>
        </p:spPr>
        <p:txBody>
          <a:bodyPr/>
          <a:lstStyle/>
          <a:p>
            <a:r>
              <a:rPr lang="en-US" altLang="zh-TW" sz="2400" dirty="0"/>
              <a:t>With IR sensors being close to the switch, we can easily detect whether the user is nearby or not, and then add an if-else statement to prevent user from being hurt by flipping arms when toggling the switch.</a:t>
            </a:r>
          </a:p>
          <a:p>
            <a:r>
              <a:rPr lang="en-US" altLang="zh-TW" sz="2400" dirty="0"/>
              <a:t>The external device controlled by the relay will be turned off when user is not in NS mode for safety concerns. </a:t>
            </a:r>
          </a:p>
          <a:p>
            <a:r>
              <a:rPr lang="en-US" altLang="zh-TW" sz="2400" dirty="0"/>
              <a:t>In the dodge mode of the useless box, we not only set a counter and count for about 3 seconds, but also detects the distance from user with ultrasonic sensors. If user isn’t near the box, it will stop running so that unexpected danger can be avoided.</a:t>
            </a:r>
            <a:endParaRPr lang="zh-TW" altLang="en-US" dirty="0"/>
          </a:p>
        </p:txBody>
      </p:sp>
      <p:pic>
        <p:nvPicPr>
          <p:cNvPr id="5" name="Picture 7" descr="IR Infrared Obstacle Avoidance Sensor - Zazootek">
            <a:extLst>
              <a:ext uri="{FF2B5EF4-FFF2-40B4-BE49-F238E27FC236}">
                <a16:creationId xmlns:a16="http://schemas.microsoft.com/office/drawing/2014/main" id="{C0912075-3656-48E7-8098-699C5BAC7F7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469"/>
          <a:stretch/>
        </p:blipFill>
        <p:spPr bwMode="auto">
          <a:xfrm>
            <a:off x="5143312" y="928310"/>
            <a:ext cx="1600743" cy="14011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NSE-1043-1_4-複製">
            <a:extLst>
              <a:ext uri="{FF2B5EF4-FFF2-40B4-BE49-F238E27FC236}">
                <a16:creationId xmlns:a16="http://schemas.microsoft.com/office/drawing/2014/main" id="{49F5E962-136D-4A33-BDD7-F4AE2AAE2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620" y="922476"/>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84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9E4AC-2A44-4E66-BC44-9E1686444826}"/>
              </a:ext>
            </a:extLst>
          </p:cNvPr>
          <p:cNvSpPr>
            <a:spLocks noGrp="1"/>
          </p:cNvSpPr>
          <p:nvPr>
            <p:ph type="title"/>
          </p:nvPr>
        </p:nvSpPr>
        <p:spPr>
          <a:xfrm>
            <a:off x="685801" y="609600"/>
            <a:ext cx="10131425" cy="1456267"/>
          </a:xfrm>
        </p:spPr>
        <p:txBody>
          <a:bodyPr/>
          <a:lstStyle/>
          <a:p>
            <a:r>
              <a:rPr lang="en-US" altLang="zh-TW" cap="none" dirty="0">
                <a:solidFill>
                  <a:srgbClr val="FF0000"/>
                </a:solidFill>
                <a:latin typeface="Arial Rounded MT Bold" panose="020F0704030504030204" pitchFamily="34" charset="0"/>
              </a:rPr>
              <a:t>Easy Method To Operate Machine</a:t>
            </a:r>
            <a:endParaRPr lang="zh-TW" altLang="en-US" dirty="0"/>
          </a:p>
        </p:txBody>
      </p:sp>
      <p:sp>
        <p:nvSpPr>
          <p:cNvPr id="3" name="內容版面配置區 2">
            <a:extLst>
              <a:ext uri="{FF2B5EF4-FFF2-40B4-BE49-F238E27FC236}">
                <a16:creationId xmlns:a16="http://schemas.microsoft.com/office/drawing/2014/main" id="{D75638CA-3086-4A91-9324-9A1963252059}"/>
              </a:ext>
            </a:extLst>
          </p:cNvPr>
          <p:cNvSpPr>
            <a:spLocks noGrp="1"/>
          </p:cNvSpPr>
          <p:nvPr>
            <p:ph idx="1"/>
          </p:nvPr>
        </p:nvSpPr>
        <p:spPr>
          <a:xfrm>
            <a:off x="685801" y="1841933"/>
            <a:ext cx="10613570" cy="4438261"/>
          </a:xfrm>
        </p:spPr>
        <p:txBody>
          <a:bodyPr>
            <a:normAutofit/>
          </a:bodyPr>
          <a:lstStyle/>
          <a:p>
            <a:r>
              <a:rPr lang="en-US" altLang="zh-TW" sz="2400" dirty="0"/>
              <a:t>Basically, we use buttons and switches on FPGA board to change mode and toggle the switch. However, we also provide a easy method for those who don’t know (or forget) how to do these. That is, a special Smartphone app with Bluetooth function. </a:t>
            </a:r>
          </a:p>
          <a:p>
            <a:endParaRPr lang="en-US" altLang="zh-TW" sz="2400" dirty="0"/>
          </a:p>
          <a:p>
            <a:r>
              <a:rPr lang="en-US" altLang="zh-TW" sz="2400" dirty="0"/>
              <a:t>With this app, user can easily control the useless box, such as changing mode and toggling the switch without using FPGA board. In addition, user can have fun playing with the remote-controlled car in UC mode. More functions were planned to be provided on the app, but due to the lack of time, some functions are not currently supported.</a:t>
            </a:r>
          </a:p>
        </p:txBody>
      </p:sp>
      <p:pic>
        <p:nvPicPr>
          <p:cNvPr id="1028" name="Picture 4" descr="MIT應用開發者- 維基百科，自由的百科全書">
            <a:extLst>
              <a:ext uri="{FF2B5EF4-FFF2-40B4-BE49-F238E27FC236}">
                <a16:creationId xmlns:a16="http://schemas.microsoft.com/office/drawing/2014/main" id="{42C3B6F0-D0D9-4DA2-9CF7-604960E45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5952" y="403048"/>
            <a:ext cx="3467100" cy="132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977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cap="none" dirty="0">
                <a:solidFill>
                  <a:srgbClr val="FF0000"/>
                </a:solidFill>
                <a:latin typeface="Arial Rounded MT Bold" panose="020F0704030504030204" pitchFamily="34" charset="0"/>
              </a:rPr>
              <a:t>Hardware Design Goals</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685801" y="2142067"/>
            <a:ext cx="11075756" cy="3649133"/>
          </a:xfrm>
        </p:spPr>
        <p:txBody>
          <a:bodyPr>
            <a:normAutofit/>
          </a:bodyPr>
          <a:lstStyle/>
          <a:p>
            <a:pPr lvl="1"/>
            <a:r>
              <a:rPr lang="en-US" altLang="zh-TW" sz="2400" dirty="0"/>
              <a:t>1. Achieve great user experience with common and low cost components.</a:t>
            </a:r>
          </a:p>
          <a:p>
            <a:pPr lvl="1"/>
            <a:r>
              <a:rPr lang="en-US" altLang="zh-TW" sz="2400" dirty="0"/>
              <a:t>2. Stick to the original spec without causing permanent changes to the car 	  	  	  provided in class.</a:t>
            </a:r>
          </a:p>
          <a:p>
            <a:pPr lvl="1"/>
            <a:r>
              <a:rPr lang="en-US" altLang="zh-TW" sz="2400" dirty="0"/>
              <a:t>3. Arrange sensors for easy hand detection.</a:t>
            </a:r>
          </a:p>
          <a:p>
            <a:pPr lvl="1"/>
            <a:r>
              <a:rPr lang="en-US" altLang="zh-TW" sz="2400" dirty="0"/>
              <a:t>4. Provide easy connection to the FPGA board.</a:t>
            </a:r>
          </a:p>
          <a:p>
            <a:pPr lvl="1"/>
            <a:r>
              <a:rPr lang="en-US" altLang="zh-TW" sz="2400" dirty="0"/>
              <a:t>5. Can be remotely controlled.</a:t>
            </a:r>
          </a:p>
          <a:p>
            <a:pPr lvl="1"/>
            <a:r>
              <a:rPr lang="en-US" altLang="zh-TW" sz="2400" dirty="0"/>
              <a:t>6. Can safely control external devices without putting the FPGA board at risk. </a:t>
            </a:r>
            <a:endParaRPr lang="zh-TW" altLang="en-US" dirty="0"/>
          </a:p>
          <a:p>
            <a:endParaRPr lang="zh-TW" altLang="en-US" dirty="0"/>
          </a:p>
        </p:txBody>
      </p:sp>
    </p:spTree>
    <p:extLst>
      <p:ext uri="{BB962C8B-B14F-4D97-AF65-F5344CB8AC3E}">
        <p14:creationId xmlns:p14="http://schemas.microsoft.com/office/powerpoint/2010/main" val="233242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260" y="176830"/>
            <a:ext cx="10131425" cy="1456267"/>
          </a:xfrm>
        </p:spPr>
        <p:txBody>
          <a:bodyPr>
            <a:normAutofit/>
          </a:bodyPr>
          <a:lstStyle/>
          <a:p>
            <a:r>
              <a:rPr lang="en-US" altLang="zh-TW" cap="none" dirty="0">
                <a:solidFill>
                  <a:srgbClr val="FF0000"/>
                </a:solidFill>
                <a:latin typeface="Arial Rounded MT Bold" panose="020F0704030504030204" pitchFamily="34" charset="0"/>
              </a:rPr>
              <a:t>Signal Connections and </a:t>
            </a:r>
            <a:br>
              <a:rPr lang="en-US" altLang="zh-TW" cap="none" dirty="0">
                <a:solidFill>
                  <a:srgbClr val="FF0000"/>
                </a:solidFill>
                <a:latin typeface="Arial Rounded MT Bold" panose="020F0704030504030204" pitchFamily="34" charset="0"/>
              </a:rPr>
            </a:br>
            <a:r>
              <a:rPr lang="en-US" altLang="zh-TW" cap="none" dirty="0">
                <a:solidFill>
                  <a:srgbClr val="FF0000"/>
                </a:solidFill>
                <a:latin typeface="Arial Rounded MT Bold" panose="020F0704030504030204" pitchFamily="34" charset="0"/>
              </a:rPr>
              <a:t>Component Choice</a:t>
            </a:r>
            <a:endParaRPr lang="zh-TW" altLang="en-US" cap="none" dirty="0">
              <a:solidFill>
                <a:srgbClr val="FF0000"/>
              </a:solidFill>
              <a:latin typeface="Arial Rounded MT Bold" panose="020F0704030504030204"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42" y="1911712"/>
            <a:ext cx="7945547" cy="482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NSE-1043-1_4-複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362" y="61075"/>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8246731" y="1506606"/>
            <a:ext cx="1819794" cy="646331"/>
          </a:xfrm>
          <a:prstGeom prst="rect">
            <a:avLst/>
          </a:prstGeom>
          <a:noFill/>
        </p:spPr>
        <p:txBody>
          <a:bodyPr wrap="none" rtlCol="0">
            <a:spAutoFit/>
          </a:bodyPr>
          <a:lstStyle/>
          <a:p>
            <a:r>
              <a:rPr lang="en-US" altLang="zh-TW" dirty="0"/>
              <a:t>SR-04</a:t>
            </a:r>
          </a:p>
          <a:p>
            <a:r>
              <a:rPr lang="en-US" altLang="zh-TW" dirty="0"/>
              <a:t>Ultrasonic Sensor</a:t>
            </a:r>
            <a:endParaRPr lang="zh-TW" altLang="en-US" dirty="0"/>
          </a:p>
        </p:txBody>
      </p:sp>
      <p:pic>
        <p:nvPicPr>
          <p:cNvPr id="1031" name="Picture 7" descr="IR Infrared Obstacle Avoidance Sensor - Zazootek"/>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t="12469"/>
          <a:stretch/>
        </p:blipFill>
        <p:spPr bwMode="auto">
          <a:xfrm>
            <a:off x="10433769" y="61075"/>
            <a:ext cx="1600743" cy="1401145"/>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10477209" y="1489825"/>
            <a:ext cx="933782" cy="646331"/>
          </a:xfrm>
          <a:prstGeom prst="rect">
            <a:avLst/>
          </a:prstGeom>
          <a:noFill/>
        </p:spPr>
        <p:txBody>
          <a:bodyPr wrap="none" rtlCol="0">
            <a:spAutoFit/>
          </a:bodyPr>
          <a:lstStyle/>
          <a:p>
            <a:r>
              <a:rPr lang="en-US" altLang="zh-TW" dirty="0"/>
              <a:t>Infrared</a:t>
            </a:r>
          </a:p>
          <a:p>
            <a:r>
              <a:rPr lang="en-US" altLang="zh-TW" dirty="0"/>
              <a:t>Sensor</a:t>
            </a:r>
            <a:endParaRPr lang="zh-TW" altLang="en-US" dirty="0"/>
          </a:p>
        </p:txBody>
      </p:sp>
      <p:pic>
        <p:nvPicPr>
          <p:cNvPr id="1033" name="Picture 9" descr="MG996R Servo Motor (Digital) Servo Motors TowerPro | JSumo.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246"/>
          <a:stretch/>
        </p:blipFill>
        <p:spPr bwMode="auto">
          <a:xfrm>
            <a:off x="8209922" y="2254589"/>
            <a:ext cx="1665086" cy="1402117"/>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209922" y="3665683"/>
            <a:ext cx="1332801" cy="923330"/>
          </a:xfrm>
          <a:prstGeom prst="rect">
            <a:avLst/>
          </a:prstGeom>
          <a:noFill/>
        </p:spPr>
        <p:txBody>
          <a:bodyPr wrap="none" rtlCol="0">
            <a:spAutoFit/>
          </a:bodyPr>
          <a:lstStyle/>
          <a:p>
            <a:r>
              <a:rPr lang="en-US" altLang="zh-TW" dirty="0"/>
              <a:t>MG996r</a:t>
            </a:r>
          </a:p>
          <a:p>
            <a:r>
              <a:rPr lang="en-US" altLang="zh-TW" dirty="0"/>
              <a:t>High-Torque</a:t>
            </a:r>
          </a:p>
          <a:p>
            <a:r>
              <a:rPr lang="en-US" altLang="zh-TW" dirty="0"/>
              <a:t>Servo</a:t>
            </a:r>
            <a:endParaRPr lang="zh-TW" altLang="en-US" dirty="0"/>
          </a:p>
        </p:txBody>
      </p:sp>
      <p:pic>
        <p:nvPicPr>
          <p:cNvPr id="1035" name="Picture 11" descr="L298N馬達驅動模組可控制直流電機步進馬達適用樹莓派Arduino智能車機器人紅| 蝦皮購物"/>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836" t="-1" r="6720" b="9324"/>
          <a:stretch/>
        </p:blipFill>
        <p:spPr bwMode="auto">
          <a:xfrm>
            <a:off x="10433768" y="2136156"/>
            <a:ext cx="1528655" cy="156723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0433768" y="3804183"/>
            <a:ext cx="1622239" cy="646331"/>
          </a:xfrm>
          <a:prstGeom prst="rect">
            <a:avLst/>
          </a:prstGeom>
          <a:noFill/>
        </p:spPr>
        <p:txBody>
          <a:bodyPr wrap="none" rtlCol="0">
            <a:spAutoFit/>
          </a:bodyPr>
          <a:lstStyle/>
          <a:p>
            <a:r>
              <a:rPr lang="en-US" altLang="zh-TW" dirty="0"/>
              <a:t>L298n H-bridge</a:t>
            </a:r>
          </a:p>
          <a:p>
            <a:r>
              <a:rPr lang="en-US" altLang="zh-TW" dirty="0"/>
              <a:t>Motor Driver</a:t>
            </a:r>
            <a:endParaRPr lang="zh-TW" altLang="en-US" dirty="0"/>
          </a:p>
        </p:txBody>
      </p:sp>
      <p:pic>
        <p:nvPicPr>
          <p:cNvPr id="1037" name="Picture 13" descr="Bluetooth Module HC-05 , Serial TTL &quot;Most Popular&quot; - RAM Electronic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356" r="8086"/>
          <a:stretch/>
        </p:blipFill>
        <p:spPr bwMode="auto">
          <a:xfrm>
            <a:off x="8209922" y="4664691"/>
            <a:ext cx="1701895" cy="1546104"/>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8111057" y="6210795"/>
            <a:ext cx="1899623" cy="646331"/>
          </a:xfrm>
          <a:prstGeom prst="rect">
            <a:avLst/>
          </a:prstGeom>
          <a:noFill/>
        </p:spPr>
        <p:txBody>
          <a:bodyPr wrap="none" rtlCol="0">
            <a:spAutoFit/>
          </a:bodyPr>
          <a:lstStyle/>
          <a:p>
            <a:r>
              <a:rPr lang="en-US" altLang="zh-TW" dirty="0"/>
              <a:t>HC-05 UART</a:t>
            </a:r>
          </a:p>
          <a:p>
            <a:r>
              <a:rPr lang="en-US" altLang="zh-TW" dirty="0"/>
              <a:t>Bluetooth Module</a:t>
            </a:r>
            <a:endParaRPr lang="zh-TW" altLang="en-US" dirty="0"/>
          </a:p>
        </p:txBody>
      </p:sp>
      <p:pic>
        <p:nvPicPr>
          <p:cNvPr id="1039" name="Picture 15" descr="紅板1路5V繼電器模組支援高低電平觸發可調支援Arduino - 台灣物聯科技TaiwanIOT Studi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8661" b="12336"/>
          <a:stretch/>
        </p:blipFill>
        <p:spPr bwMode="auto">
          <a:xfrm>
            <a:off x="10436107" y="4657915"/>
            <a:ext cx="1619900" cy="1284049"/>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10436107" y="5995951"/>
            <a:ext cx="1668983" cy="646331"/>
          </a:xfrm>
          <a:prstGeom prst="rect">
            <a:avLst/>
          </a:prstGeom>
          <a:noFill/>
        </p:spPr>
        <p:txBody>
          <a:bodyPr wrap="none" rtlCol="0">
            <a:spAutoFit/>
          </a:bodyPr>
          <a:lstStyle/>
          <a:p>
            <a:r>
              <a:rPr lang="en-US" altLang="zh-TW" dirty="0"/>
              <a:t>Optical-coupled</a:t>
            </a:r>
          </a:p>
          <a:p>
            <a:r>
              <a:rPr lang="en-US" altLang="zh-TW" dirty="0"/>
              <a:t>Relay Module</a:t>
            </a:r>
            <a:endParaRPr lang="zh-TW" altLang="en-US" dirty="0"/>
          </a:p>
        </p:txBody>
      </p:sp>
    </p:spTree>
    <p:extLst>
      <p:ext uri="{BB962C8B-B14F-4D97-AF65-F5344CB8AC3E}">
        <p14:creationId xmlns:p14="http://schemas.microsoft.com/office/powerpoint/2010/main" val="309844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2238" y="463016"/>
            <a:ext cx="10131425" cy="1456267"/>
          </a:xfrm>
        </p:spPr>
        <p:txBody>
          <a:bodyPr>
            <a:normAutofit/>
          </a:bodyPr>
          <a:lstStyle/>
          <a:p>
            <a:r>
              <a:rPr lang="en-US" altLang="zh-TW" cap="none" dirty="0">
                <a:solidFill>
                  <a:srgbClr val="FF0000"/>
                </a:solidFill>
                <a:latin typeface="Arial Rounded MT Bold" panose="020F0704030504030204" pitchFamily="34" charset="0"/>
              </a:rPr>
              <a:t>Power Connection</a:t>
            </a:r>
            <a:endParaRPr lang="zh-TW" altLang="en-US" cap="none" dirty="0">
              <a:solidFill>
                <a:srgbClr val="FF0000"/>
              </a:solidFill>
              <a:latin typeface="Arial Rounded MT Bold" panose="020F0704030504030204" pitchFamily="34" charset="0"/>
            </a:endParaRP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16756" y="1857536"/>
            <a:ext cx="3610792" cy="201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Basys 3 [Digilent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053" y="1807570"/>
            <a:ext cx="3369403" cy="2111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L298N馬達驅動模組可控制直流電機步進馬達適用樹莓派Arduino智能車機器人紅| 蝦皮購物"/>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36" t="-1" r="6720" b="9324"/>
          <a:stretch/>
        </p:blipFill>
        <p:spPr bwMode="auto">
          <a:xfrm>
            <a:off x="4883621" y="2185015"/>
            <a:ext cx="1528655" cy="156723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4190950" y="2484933"/>
            <a:ext cx="582211" cy="646331"/>
          </a:xfrm>
          <a:prstGeom prst="rect">
            <a:avLst/>
          </a:prstGeom>
          <a:noFill/>
        </p:spPr>
        <p:txBody>
          <a:bodyPr wrap="none" rtlCol="0">
            <a:spAutoFit/>
          </a:bodyPr>
          <a:lstStyle/>
          <a:p>
            <a:r>
              <a:rPr lang="en-US" altLang="zh-TW" dirty="0"/>
              <a:t>6V</a:t>
            </a:r>
          </a:p>
          <a:p>
            <a:r>
              <a:rPr lang="en-US" altLang="zh-TW" dirty="0">
                <a:sym typeface="Wingdings" pitchFamily="2" charset="2"/>
              </a:rPr>
              <a:t>----&gt;</a:t>
            </a:r>
            <a:endParaRPr lang="zh-TW" altLang="en-US" dirty="0"/>
          </a:p>
        </p:txBody>
      </p:sp>
      <p:sp>
        <p:nvSpPr>
          <p:cNvPr id="5" name="矩形 4"/>
          <p:cNvSpPr/>
          <p:nvPr/>
        </p:nvSpPr>
        <p:spPr>
          <a:xfrm>
            <a:off x="6412276" y="2505540"/>
            <a:ext cx="798064" cy="646331"/>
          </a:xfrm>
          <a:prstGeom prst="rect">
            <a:avLst/>
          </a:prstGeom>
        </p:spPr>
        <p:txBody>
          <a:bodyPr wrap="square">
            <a:spAutoFit/>
          </a:bodyPr>
          <a:lstStyle/>
          <a:p>
            <a:r>
              <a:rPr lang="en-US" altLang="zh-TW" dirty="0"/>
              <a:t>6V</a:t>
            </a:r>
          </a:p>
          <a:p>
            <a:r>
              <a:rPr lang="en-US" altLang="zh-TW" dirty="0">
                <a:sym typeface="Wingdings" pitchFamily="2" charset="2"/>
              </a:rPr>
              <a:t>----&gt;</a:t>
            </a:r>
            <a:endParaRPr lang="zh-TW" altLang="en-US" dirty="0"/>
          </a:p>
        </p:txBody>
      </p:sp>
      <p:sp>
        <p:nvSpPr>
          <p:cNvPr id="7" name="矩形 6"/>
          <p:cNvSpPr/>
          <p:nvPr/>
        </p:nvSpPr>
        <p:spPr>
          <a:xfrm>
            <a:off x="10467902" y="2540150"/>
            <a:ext cx="728263" cy="646331"/>
          </a:xfrm>
          <a:prstGeom prst="rect">
            <a:avLst/>
          </a:prstGeom>
        </p:spPr>
        <p:txBody>
          <a:bodyPr wrap="square">
            <a:spAutoFit/>
          </a:bodyPr>
          <a:lstStyle/>
          <a:p>
            <a:r>
              <a:rPr lang="en-US" altLang="zh-TW" dirty="0"/>
              <a:t>3.3V</a:t>
            </a:r>
          </a:p>
          <a:p>
            <a:r>
              <a:rPr lang="en-US" altLang="zh-TW" dirty="0">
                <a:sym typeface="Wingdings" pitchFamily="2" charset="2"/>
              </a:rPr>
              <a:t>----&gt;</a:t>
            </a:r>
            <a:endParaRPr lang="zh-TW" altLang="en-US" dirty="0"/>
          </a:p>
        </p:txBody>
      </p:sp>
      <p:sp>
        <p:nvSpPr>
          <p:cNvPr id="9" name="文字方塊 8"/>
          <p:cNvSpPr txBox="1"/>
          <p:nvPr/>
        </p:nvSpPr>
        <p:spPr>
          <a:xfrm>
            <a:off x="397869" y="4229973"/>
            <a:ext cx="2882803" cy="1477328"/>
          </a:xfrm>
          <a:prstGeom prst="rect">
            <a:avLst/>
          </a:prstGeom>
          <a:noFill/>
        </p:spPr>
        <p:txBody>
          <a:bodyPr wrap="square" rtlCol="0">
            <a:spAutoFit/>
          </a:bodyPr>
          <a:lstStyle/>
          <a:p>
            <a:r>
              <a:rPr lang="en-US" altLang="zh-TW" dirty="0">
                <a:solidFill>
                  <a:srgbClr val="FFFF00"/>
                </a:solidFill>
              </a:rPr>
              <a:t>All the voltage regulator ICs on Basys3 can withstand well beyond 6V, so it’s safe (unless we want to use the USB A peripheral port).</a:t>
            </a:r>
            <a:endParaRPr lang="zh-TW" altLang="en-US" dirty="0">
              <a:solidFill>
                <a:srgbClr val="FFFF00"/>
              </a:solidFill>
            </a:endParaRPr>
          </a:p>
        </p:txBody>
      </p:sp>
      <p:sp>
        <p:nvSpPr>
          <p:cNvPr id="10" name="文字方塊 9"/>
          <p:cNvSpPr txBox="1"/>
          <p:nvPr/>
        </p:nvSpPr>
        <p:spPr>
          <a:xfrm>
            <a:off x="3978053" y="5360708"/>
            <a:ext cx="6380978" cy="1292662"/>
          </a:xfrm>
          <a:prstGeom prst="rect">
            <a:avLst/>
          </a:prstGeom>
          <a:noFill/>
        </p:spPr>
        <p:txBody>
          <a:bodyPr wrap="none" rtlCol="0">
            <a:spAutoFit/>
          </a:bodyPr>
          <a:lstStyle/>
          <a:p>
            <a:r>
              <a:rPr lang="en-US" altLang="zh-TW" sz="2400" dirty="0"/>
              <a:t>Difficulties:</a:t>
            </a:r>
          </a:p>
          <a:p>
            <a:r>
              <a:rPr lang="en-US" altLang="zh-TW" dirty="0"/>
              <a:t>The High-Torque Servo can draw up to 2.5A each.</a:t>
            </a:r>
          </a:p>
          <a:p>
            <a:r>
              <a:rPr lang="en-US" altLang="zh-TW" dirty="0"/>
              <a:t>Risk of running components higher than their standard voltage.</a:t>
            </a:r>
          </a:p>
          <a:p>
            <a:r>
              <a:rPr lang="en-US" altLang="zh-TW" dirty="0"/>
              <a:t>It took many iterations and compromises to get the desired result.</a:t>
            </a:r>
          </a:p>
        </p:txBody>
      </p:sp>
      <p:sp>
        <p:nvSpPr>
          <p:cNvPr id="11" name="矩形 10"/>
          <p:cNvSpPr/>
          <p:nvPr/>
        </p:nvSpPr>
        <p:spPr>
          <a:xfrm>
            <a:off x="3978053" y="4184346"/>
            <a:ext cx="3162643" cy="738664"/>
          </a:xfrm>
          <a:prstGeom prst="rect">
            <a:avLst/>
          </a:prstGeom>
        </p:spPr>
        <p:txBody>
          <a:bodyPr wrap="square">
            <a:spAutoFit/>
          </a:bodyPr>
          <a:lstStyle/>
          <a:p>
            <a:r>
              <a:rPr lang="en-US" altLang="zh-TW" sz="2400" dirty="0"/>
              <a:t>Power source:</a:t>
            </a:r>
          </a:p>
          <a:p>
            <a:r>
              <a:rPr lang="en-US" altLang="zh-TW" dirty="0"/>
              <a:t>4x High-current AA batteries</a:t>
            </a:r>
          </a:p>
        </p:txBody>
      </p:sp>
      <p:sp>
        <p:nvSpPr>
          <p:cNvPr id="12" name="矩形 11"/>
          <p:cNvSpPr/>
          <p:nvPr/>
        </p:nvSpPr>
        <p:spPr>
          <a:xfrm>
            <a:off x="7026053" y="4088986"/>
            <a:ext cx="6096000" cy="1569660"/>
          </a:xfrm>
          <a:prstGeom prst="rect">
            <a:avLst/>
          </a:prstGeom>
        </p:spPr>
        <p:txBody>
          <a:bodyPr>
            <a:spAutoFit/>
          </a:bodyPr>
          <a:lstStyle/>
          <a:p>
            <a:r>
              <a:rPr lang="en-US" altLang="zh-TW" sz="2400" dirty="0"/>
              <a:t>Power Requirements:</a:t>
            </a:r>
          </a:p>
          <a:p>
            <a:r>
              <a:rPr lang="en-US" altLang="zh-TW" dirty="0"/>
              <a:t>FPGA Board: 5v			servo motor: 4.8~7.2v</a:t>
            </a:r>
          </a:p>
          <a:p>
            <a:r>
              <a:rPr lang="en-US" altLang="zh-TW" dirty="0"/>
              <a:t>IR sensors: 3~6v                        DC motor: 5~12v</a:t>
            </a:r>
          </a:p>
          <a:p>
            <a:r>
              <a:rPr lang="en-US" altLang="zh-TW" dirty="0"/>
              <a:t>Ultrasonic sensor: 5v               Relay module: 5v</a:t>
            </a:r>
          </a:p>
          <a:p>
            <a:r>
              <a:rPr lang="en-US" altLang="zh-TW" dirty="0"/>
              <a:t>Bluetooth : 3.3v or 5v              motor driver: 3.3~7v</a:t>
            </a:r>
          </a:p>
        </p:txBody>
      </p:sp>
    </p:spTree>
    <p:extLst>
      <p:ext uri="{BB962C8B-B14F-4D97-AF65-F5344CB8AC3E}">
        <p14:creationId xmlns:p14="http://schemas.microsoft.com/office/powerpoint/2010/main" val="149037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7793" y="421135"/>
            <a:ext cx="10131425" cy="1456267"/>
          </a:xfrm>
        </p:spPr>
        <p:txBody>
          <a:bodyPr>
            <a:normAutofit/>
          </a:bodyPr>
          <a:lstStyle/>
          <a:p>
            <a:r>
              <a:rPr lang="en-US" altLang="zh-TW" cap="none" dirty="0">
                <a:solidFill>
                  <a:srgbClr val="FF0000"/>
                </a:solidFill>
                <a:latin typeface="Arial Rounded MT Bold" panose="020F0704030504030204" pitchFamily="34" charset="0"/>
              </a:rPr>
              <a:t>Simplified Connections</a:t>
            </a:r>
            <a:br>
              <a:rPr lang="en-US" altLang="zh-TW" cap="none" dirty="0">
                <a:solidFill>
                  <a:srgbClr val="FF0000"/>
                </a:solidFill>
                <a:latin typeface="Arial Rounded MT Bold" panose="020F0704030504030204" pitchFamily="34" charset="0"/>
              </a:rPr>
            </a:br>
            <a:r>
              <a:rPr lang="en-US" altLang="zh-TW" cap="none" dirty="0">
                <a:solidFill>
                  <a:srgbClr val="FF0000"/>
                </a:solidFill>
                <a:latin typeface="Arial Rounded MT Bold" panose="020F0704030504030204" pitchFamily="34" charset="0"/>
              </a:rPr>
              <a:t>and Reusable Car</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50609" y="2282511"/>
            <a:ext cx="5163566" cy="4910537"/>
          </a:xfrm>
        </p:spPr>
        <p:txBody>
          <a:bodyPr>
            <a:normAutofit lnSpcReduction="10000"/>
          </a:bodyPr>
          <a:lstStyle/>
          <a:p>
            <a:pPr lvl="1"/>
            <a:r>
              <a:rPr lang="en-US" altLang="zh-TW" sz="2400" dirty="0"/>
              <a:t>1. Hand Soldered circuit board to handle all power connections and convert all signals to PMOD </a:t>
            </a:r>
            <a:r>
              <a:rPr lang="en-US" altLang="zh-TW" sz="2400" dirty="0" err="1"/>
              <a:t>pinout</a:t>
            </a:r>
            <a:r>
              <a:rPr lang="en-US" altLang="zh-TW" sz="2400" dirty="0"/>
              <a:t>.</a:t>
            </a:r>
          </a:p>
          <a:p>
            <a:pPr lvl="1"/>
            <a:r>
              <a:rPr lang="en-US" altLang="zh-TW" sz="2400" dirty="0"/>
              <a:t>2. FPGA Board can be removed easily removed at any time.</a:t>
            </a:r>
          </a:p>
          <a:p>
            <a:pPr lvl="1"/>
            <a:r>
              <a:rPr lang="en-US" altLang="zh-TW" sz="2400" dirty="0"/>
              <a:t>3. All the cable mess is hidden under the box.</a:t>
            </a:r>
          </a:p>
          <a:p>
            <a:pPr lvl="1"/>
            <a:r>
              <a:rPr lang="en-US" altLang="zh-TW" sz="2400" dirty="0"/>
              <a:t>4. The wooden box is secured to the car with four standard screws and can be removed without affecting other functions of the machine.</a:t>
            </a:r>
          </a:p>
          <a:p>
            <a:pPr marL="457200" lvl="1" indent="0">
              <a:buNone/>
            </a:pPr>
            <a:endParaRPr lang="zh-TW" altLang="en-US" dirty="0"/>
          </a:p>
          <a:p>
            <a:endParaRPr lang="zh-TW" altLang="en-US" dirty="0"/>
          </a:p>
          <a:p>
            <a:endParaRPr lang="zh-TW" altLang="en-US" dirty="0"/>
          </a:p>
        </p:txBody>
      </p:sp>
      <p:pic>
        <p:nvPicPr>
          <p:cNvPr id="2050" name="Picture 2" descr="https://lh3.googleusercontent.com/-9bKgq4l2FAa4KMjoJleMX0WOFkUTgRwCl3If2uUtqSTgRsdftG0Bn6UMFxms9fYw5UmhKaMS42DJkrC0111YY92eAndPhe9i8G97NR9F7aUKzik3x5i-wnsqDbpfoZfb6CVW8c1tXcPkfmKvI-_YzXjzYR5bDnomhoqnTl7lSr4S60oqWRf2np1MLbIkxLl-m5VFXfmGzm8YqqrMwKP3PPtmwYT5Uwa-PNdsjJ9B6QH7LMo_NDg3zRpnY-4BDkJ_p2If6Em0gPYPb7tTe0QrTp9PfYpUIC3dJ1eLAxVd8nC33Wp9xmOSC7RC8vLFLCDFiTxob978EXY2lU5-NifX7A8Jexzyi9tnMoBjK44hNu2zy8uQMpkC2vAIA82ap1Uc20dbULllAcj6PnxdU_0BAahqqqE1SNQ1IDgbqaHabxBrCG0M-0Mek5Ryndmaoe9vK_fzQka-4lb41xdnX7jRrLvbTTW5zk_opl1PlGHh_gj8ydkhoCeGlLxvbUeW8KjZ8ngPWDssFWuTkdOclnKRITCkqkOGtoYzkonlDppiNZMYWXTw9Ndw9kf5AVqZOJVnDlaN4bURCiGFckxEc9gXEO8hpfqqkw6nNy5Si220QGnW_ad05rOVqcEZl2sjLeZ_Z_NNNNfQVUi5zkY3zZV6JP8WUHI6kBvn3SKfltd9lYOeBCmMeyTbfuvcKozVA=w895-h1192-no?authuser=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011" t="22335" r="819" b="15080"/>
          <a:stretch/>
        </p:blipFill>
        <p:spPr bwMode="auto">
          <a:xfrm>
            <a:off x="7252473" y="4446357"/>
            <a:ext cx="2045400" cy="210277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5972" y="4004862"/>
            <a:ext cx="2546084" cy="2704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251207" y="1405043"/>
            <a:ext cx="2002533" cy="3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9544287" y="1713066"/>
            <a:ext cx="1896213" cy="2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2644" y="4137654"/>
            <a:ext cx="1523552" cy="2439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Lenovo\Downloads\PXL_20210102_105143371.gif"/>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03294" y="202425"/>
            <a:ext cx="2978198" cy="16752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3994" y="291749"/>
            <a:ext cx="2074813" cy="149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5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1840" y="232671"/>
            <a:ext cx="10131425" cy="1456267"/>
          </a:xfrm>
        </p:spPr>
        <p:txBody>
          <a:bodyPr>
            <a:normAutofit/>
          </a:bodyPr>
          <a:lstStyle/>
          <a:p>
            <a:r>
              <a:rPr lang="en-US" altLang="zh-TW" cap="none" dirty="0">
                <a:solidFill>
                  <a:srgbClr val="FF0000"/>
                </a:solidFill>
                <a:latin typeface="Arial Rounded MT Bold" panose="020F0704030504030204" pitchFamily="34" charset="0"/>
              </a:rPr>
              <a:t>Responsibility</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748622" y="2190928"/>
            <a:ext cx="10131425" cy="4799695"/>
          </a:xfrm>
        </p:spPr>
        <p:txBody>
          <a:bodyPr>
            <a:normAutofit fontScale="92500" lnSpcReduction="20000"/>
          </a:bodyPr>
          <a:lstStyle/>
          <a:p>
            <a:r>
              <a:rPr lang="en-US" altLang="zh-TW" sz="2400" b="1" dirty="0"/>
              <a:t>108062103 </a:t>
            </a:r>
            <a:r>
              <a:rPr lang="zh-TW" altLang="en-US" sz="2400" b="1" dirty="0"/>
              <a:t>莊鈞堯</a:t>
            </a:r>
            <a:endParaRPr lang="en-US" altLang="zh-TW" sz="2400" b="1" dirty="0"/>
          </a:p>
          <a:p>
            <a:pPr lvl="1"/>
            <a:r>
              <a:rPr lang="en-US" altLang="zh-TW" sz="2200" b="1" dirty="0"/>
              <a:t>Hardware design , build and maintenance.</a:t>
            </a:r>
          </a:p>
          <a:p>
            <a:pPr lvl="1"/>
            <a:r>
              <a:rPr lang="en-US" altLang="zh-TW" sz="2200" b="1" dirty="0"/>
              <a:t>Bluetooth connection and smartphone App.</a:t>
            </a:r>
          </a:p>
          <a:p>
            <a:pPr lvl="1"/>
            <a:r>
              <a:rPr lang="en-US" altLang="zh-TW" sz="2200" b="1" dirty="0"/>
              <a:t>Verilog modules to communicate with external devices.</a:t>
            </a:r>
          </a:p>
          <a:p>
            <a:r>
              <a:rPr lang="en-US" altLang="zh-TW" sz="2400" b="1" dirty="0"/>
              <a:t>108062304 </a:t>
            </a:r>
            <a:r>
              <a:rPr lang="zh-TW" altLang="en-US" sz="2400" b="1" dirty="0"/>
              <a:t>黃子軒</a:t>
            </a:r>
            <a:endParaRPr lang="en-US" altLang="zh-TW" sz="2400" b="1" dirty="0"/>
          </a:p>
          <a:p>
            <a:pPr lvl="1"/>
            <a:r>
              <a:rPr lang="en-US" altLang="zh-TW" sz="2200" b="1" dirty="0"/>
              <a:t>State machine design and debug.</a:t>
            </a:r>
          </a:p>
          <a:p>
            <a:pPr lvl="1"/>
            <a:r>
              <a:rPr lang="en-US" altLang="zh-TW" sz="2200" b="1" dirty="0"/>
              <a:t>Top Verilog module design.</a:t>
            </a:r>
          </a:p>
          <a:p>
            <a:pPr lvl="1"/>
            <a:r>
              <a:rPr lang="en-US" altLang="zh-TW" sz="2200" b="1" dirty="0"/>
              <a:t>Design player detection algorithms with existing sensors.</a:t>
            </a:r>
          </a:p>
          <a:p>
            <a:r>
              <a:rPr lang="en-US" altLang="zh-TW" sz="2400" b="1" dirty="0"/>
              <a:t>ALL</a:t>
            </a:r>
          </a:p>
          <a:p>
            <a:pPr lvl="1"/>
            <a:r>
              <a:rPr lang="en-US" altLang="zh-TW" sz="2200" b="1" dirty="0"/>
              <a:t>PowerPoint.</a:t>
            </a:r>
          </a:p>
          <a:p>
            <a:pPr lvl="1"/>
            <a:r>
              <a:rPr lang="en-US" altLang="zh-TW" sz="2200" b="1" dirty="0"/>
              <a:t>System test.</a:t>
            </a:r>
          </a:p>
          <a:p>
            <a:pPr lvl="1"/>
            <a:r>
              <a:rPr lang="en-US" altLang="zh-TW" sz="2200" b="1" dirty="0"/>
              <a:t>Debug.</a:t>
            </a:r>
          </a:p>
          <a:p>
            <a:pPr lvl="1"/>
            <a:endParaRPr lang="en-US" altLang="zh-TW" sz="2200" b="1" dirty="0"/>
          </a:p>
          <a:p>
            <a:pPr lvl="1"/>
            <a:endParaRPr lang="en-US" altLang="zh-TW" sz="2200" b="1" dirty="0"/>
          </a:p>
          <a:p>
            <a:endParaRPr lang="zh-TW" altLang="en-US" sz="2400" dirty="0"/>
          </a:p>
        </p:txBody>
      </p:sp>
    </p:spTree>
    <p:extLst>
      <p:ext uri="{BB962C8B-B14F-4D97-AF65-F5344CB8AC3E}">
        <p14:creationId xmlns:p14="http://schemas.microsoft.com/office/powerpoint/2010/main" val="121819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F3EDF-7131-4CF4-80D3-BD8EE3A527B7}"/>
              </a:ext>
            </a:extLst>
          </p:cNvPr>
          <p:cNvSpPr>
            <a:spLocks noGrp="1"/>
          </p:cNvSpPr>
          <p:nvPr>
            <p:ph type="title"/>
          </p:nvPr>
        </p:nvSpPr>
        <p:spPr>
          <a:xfrm>
            <a:off x="685800" y="300999"/>
            <a:ext cx="10131425" cy="1456267"/>
          </a:xfrm>
        </p:spPr>
        <p:txBody>
          <a:bodyPr/>
          <a:lstStyle/>
          <a:p>
            <a:r>
              <a:rPr lang="en-US" altLang="zh-TW" cap="none" dirty="0">
                <a:solidFill>
                  <a:srgbClr val="FF0000"/>
                </a:solidFill>
                <a:latin typeface="Arial Rounded MT Bold" panose="020F0704030504030204" pitchFamily="34" charset="0"/>
              </a:rPr>
              <a:t>What Is Useless Machine?</a:t>
            </a:r>
            <a:endParaRPr lang="zh-TW" altLang="en-US" cap="none" dirty="0">
              <a:solidFill>
                <a:srgbClr val="FF0000"/>
              </a:solidFill>
              <a:latin typeface="Arial Rounded MT Bold" panose="020F0704030504030204" pitchFamily="34" charset="0"/>
            </a:endParaRPr>
          </a:p>
        </p:txBody>
      </p:sp>
      <p:sp>
        <p:nvSpPr>
          <p:cNvPr id="3" name="內容版面配置區 2">
            <a:extLst>
              <a:ext uri="{FF2B5EF4-FFF2-40B4-BE49-F238E27FC236}">
                <a16:creationId xmlns:a16="http://schemas.microsoft.com/office/drawing/2014/main" id="{1E63CFEE-8034-44FF-8A07-6196CE2F6A0E}"/>
              </a:ext>
            </a:extLst>
          </p:cNvPr>
          <p:cNvSpPr>
            <a:spLocks noGrp="1"/>
          </p:cNvSpPr>
          <p:nvPr>
            <p:ph idx="1"/>
          </p:nvPr>
        </p:nvSpPr>
        <p:spPr>
          <a:xfrm>
            <a:off x="685799" y="1530221"/>
            <a:ext cx="10131425" cy="4074367"/>
          </a:xfrm>
        </p:spPr>
        <p:txBody>
          <a:bodyPr/>
          <a:lstStyle/>
          <a:p>
            <a:r>
              <a:rPr lang="en-US" altLang="zh-TW" sz="2400" b="1" i="1" dirty="0"/>
              <a:t>Useless Machine </a:t>
            </a:r>
            <a:r>
              <a:rPr lang="en-US" altLang="zh-TW" sz="2400" dirty="0"/>
              <a:t>is a useless thing that makes you angry.</a:t>
            </a:r>
          </a:p>
          <a:p>
            <a:r>
              <a:rPr lang="en-US" altLang="zh-TW" sz="2400" b="1" dirty="0">
                <a:solidFill>
                  <a:srgbClr val="FFFF00"/>
                </a:solidFill>
              </a:rPr>
              <a:t>Usually, it is a box with a switch, </a:t>
            </a:r>
            <a:r>
              <a:rPr lang="en-US" altLang="zh-TW" sz="2400" dirty="0"/>
              <a:t>so we also call it “useless box.”</a:t>
            </a:r>
          </a:p>
          <a:p>
            <a:r>
              <a:rPr lang="en-US" altLang="zh-TW" sz="2400" dirty="0"/>
              <a:t>When you try to touch the switch, </a:t>
            </a:r>
            <a:r>
              <a:rPr lang="en-US" altLang="zh-TW" sz="2400" b="1" dirty="0">
                <a:solidFill>
                  <a:srgbClr val="FFFF00"/>
                </a:solidFill>
              </a:rPr>
              <a:t>the machine tries its best to trick you.</a:t>
            </a:r>
          </a:p>
          <a:p>
            <a:r>
              <a:rPr lang="en-US" altLang="zh-TW" sz="2400" dirty="0"/>
              <a:t>The following pictures are some examples of useless machines.</a:t>
            </a:r>
          </a:p>
          <a:p>
            <a:endParaRPr lang="en-US" altLang="zh-TW" dirty="0"/>
          </a:p>
          <a:p>
            <a:endParaRPr lang="en-US" altLang="zh-TW" dirty="0"/>
          </a:p>
          <a:p>
            <a:endParaRPr lang="en-US" altLang="zh-TW" dirty="0"/>
          </a:p>
          <a:p>
            <a:endParaRPr lang="en-US" altLang="zh-TW" dirty="0"/>
          </a:p>
          <a:p>
            <a:endParaRPr lang="en-US" altLang="zh-TW" dirty="0"/>
          </a:p>
        </p:txBody>
      </p:sp>
      <p:pic>
        <p:nvPicPr>
          <p:cNvPr id="6" name="圖片 5">
            <a:extLst>
              <a:ext uri="{FF2B5EF4-FFF2-40B4-BE49-F238E27FC236}">
                <a16:creationId xmlns:a16="http://schemas.microsoft.com/office/drawing/2014/main" id="{1DB40037-9271-4AE7-A39C-BE408CBF1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774" y="3790950"/>
            <a:ext cx="3276600" cy="2457450"/>
          </a:xfrm>
          <a:prstGeom prst="rect">
            <a:avLst/>
          </a:prstGeom>
        </p:spPr>
      </p:pic>
      <p:pic>
        <p:nvPicPr>
          <p:cNvPr id="8" name="圖片 7">
            <a:extLst>
              <a:ext uri="{FF2B5EF4-FFF2-40B4-BE49-F238E27FC236}">
                <a16:creationId xmlns:a16="http://schemas.microsoft.com/office/drawing/2014/main" id="{633A0368-86A0-416C-BBC8-A80632C13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26" y="3790950"/>
            <a:ext cx="4381500" cy="2457450"/>
          </a:xfrm>
          <a:prstGeom prst="rect">
            <a:avLst/>
          </a:prstGeom>
        </p:spPr>
      </p:pic>
    </p:spTree>
    <p:extLst>
      <p:ext uri="{BB962C8B-B14F-4D97-AF65-F5344CB8AC3E}">
        <p14:creationId xmlns:p14="http://schemas.microsoft.com/office/powerpoint/2010/main" val="427752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A913D-80D9-4418-BC81-FE25FEF10306}"/>
              </a:ext>
            </a:extLst>
          </p:cNvPr>
          <p:cNvSpPr>
            <a:spLocks noGrp="1"/>
          </p:cNvSpPr>
          <p:nvPr>
            <p:ph type="title"/>
          </p:nvPr>
        </p:nvSpPr>
        <p:spPr>
          <a:xfrm>
            <a:off x="1030287" y="2700866"/>
            <a:ext cx="10131425" cy="1456267"/>
          </a:xfrm>
        </p:spPr>
        <p:txBody>
          <a:bodyPr/>
          <a:lstStyle/>
          <a:p>
            <a:pPr algn="ctr"/>
            <a:r>
              <a:rPr lang="en-US" altLang="zh-TW" b="1" cap="none" dirty="0">
                <a:solidFill>
                  <a:srgbClr val="FFC000"/>
                </a:solidFill>
                <a:latin typeface="Arial Rounded MT Bold" panose="020F0704030504030204" pitchFamily="34" charset="0"/>
                <a:ea typeface="華康魏碑體(P)" panose="03000700000000000000" pitchFamily="66" charset="-128"/>
              </a:rPr>
              <a:t>Thank You For Your Listening!</a:t>
            </a:r>
            <a:endParaRPr lang="zh-TW" altLang="en-US" dirty="0"/>
          </a:p>
        </p:txBody>
      </p:sp>
    </p:spTree>
    <p:extLst>
      <p:ext uri="{BB962C8B-B14F-4D97-AF65-F5344CB8AC3E}">
        <p14:creationId xmlns:p14="http://schemas.microsoft.com/office/powerpoint/2010/main" val="350169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F1080E-1C24-419C-B089-94214E471480}"/>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What Is Useful Application?</a:t>
            </a:r>
            <a:endParaRPr lang="zh-TW" altLang="en-US" dirty="0"/>
          </a:p>
        </p:txBody>
      </p:sp>
      <p:sp>
        <p:nvSpPr>
          <p:cNvPr id="3" name="內容版面配置區 2">
            <a:extLst>
              <a:ext uri="{FF2B5EF4-FFF2-40B4-BE49-F238E27FC236}">
                <a16:creationId xmlns:a16="http://schemas.microsoft.com/office/drawing/2014/main" id="{E9DE8C12-4427-4C49-AA12-C0A61BCEF829}"/>
              </a:ext>
            </a:extLst>
          </p:cNvPr>
          <p:cNvSpPr>
            <a:spLocks noGrp="1"/>
          </p:cNvSpPr>
          <p:nvPr>
            <p:ph idx="1"/>
          </p:nvPr>
        </p:nvSpPr>
        <p:spPr>
          <a:xfrm>
            <a:off x="685801" y="1912775"/>
            <a:ext cx="10131425" cy="4432041"/>
          </a:xfrm>
        </p:spPr>
        <p:txBody>
          <a:bodyPr>
            <a:normAutofit/>
          </a:bodyPr>
          <a:lstStyle/>
          <a:p>
            <a:r>
              <a:rPr lang="en-US" altLang="zh-TW" sz="2400" dirty="0"/>
              <a:t>Classic useless machines only make people angry, so we try to make it useful.</a:t>
            </a:r>
          </a:p>
          <a:p>
            <a:r>
              <a:rPr lang="en-US" altLang="zh-TW" sz="2400" dirty="0"/>
              <a:t>However, we still want to keep the features of classic useless machines. </a:t>
            </a:r>
          </a:p>
          <a:p>
            <a:r>
              <a:rPr lang="en-US" altLang="zh-TW" sz="2400" dirty="0"/>
              <a:t>We also added some more unique gameplays.</a:t>
            </a:r>
          </a:p>
          <a:p>
            <a:r>
              <a:rPr lang="en-US" altLang="zh-TW" sz="2400" dirty="0"/>
              <a:t>Therefore, we designed 3 modes for this useless machine:</a:t>
            </a:r>
          </a:p>
          <a:p>
            <a:r>
              <a:rPr lang="en-US" altLang="zh-TW" sz="2400" b="1" dirty="0">
                <a:solidFill>
                  <a:srgbClr val="FFFF00"/>
                </a:solidFill>
              </a:rPr>
              <a:t>1. Normal Switch (NS) </a:t>
            </a:r>
          </a:p>
          <a:p>
            <a:r>
              <a:rPr lang="en-US" altLang="zh-TW" sz="2400" b="1" dirty="0">
                <a:solidFill>
                  <a:srgbClr val="FFFF00"/>
                </a:solidFill>
              </a:rPr>
              <a:t>2. Useless Box (UB)</a:t>
            </a:r>
          </a:p>
          <a:p>
            <a:r>
              <a:rPr lang="en-US" altLang="zh-TW" sz="2400" b="1" dirty="0">
                <a:solidFill>
                  <a:srgbClr val="FFFF00"/>
                </a:solidFill>
              </a:rPr>
              <a:t>3. Useful Car</a:t>
            </a:r>
            <a:r>
              <a:rPr lang="zh-TW" altLang="en-US" sz="2400" b="1" dirty="0">
                <a:solidFill>
                  <a:srgbClr val="FFFF00"/>
                </a:solidFill>
              </a:rPr>
              <a:t> </a:t>
            </a:r>
            <a:r>
              <a:rPr lang="en-US" altLang="zh-TW" sz="2400" b="1" dirty="0">
                <a:solidFill>
                  <a:srgbClr val="FFFF00"/>
                </a:solidFill>
              </a:rPr>
              <a:t>(UC)</a:t>
            </a:r>
          </a:p>
          <a:p>
            <a:r>
              <a:rPr lang="en-US" altLang="zh-TW" sz="2400" b="1" u="sng" dirty="0">
                <a:solidFill>
                  <a:srgbClr val="00B0F0"/>
                </a:solidFill>
                <a:hlinkClick r:id="rId2" action="ppaction://hlinksldjump"/>
              </a:rPr>
              <a:t>See more details in Hardware/Software Design Goals.</a:t>
            </a:r>
            <a:endParaRPr lang="en-US" altLang="zh-TW" u="sng" dirty="0">
              <a:solidFill>
                <a:srgbClr val="00B0F0"/>
              </a:solidFill>
            </a:endParaRPr>
          </a:p>
          <a:p>
            <a:endParaRPr lang="zh-TW" altLang="en-US" dirty="0"/>
          </a:p>
        </p:txBody>
      </p:sp>
    </p:spTree>
    <p:extLst>
      <p:ext uri="{BB962C8B-B14F-4D97-AF65-F5344CB8AC3E}">
        <p14:creationId xmlns:p14="http://schemas.microsoft.com/office/powerpoint/2010/main" val="1259722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35F86B-176A-4977-B3A9-7619B1028FB2}"/>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1. Normal Switch (NS)</a:t>
            </a:r>
            <a:endParaRPr lang="zh-TW" altLang="en-US" dirty="0"/>
          </a:p>
        </p:txBody>
      </p:sp>
      <p:sp>
        <p:nvSpPr>
          <p:cNvPr id="3" name="內容版面配置區 2">
            <a:extLst>
              <a:ext uri="{FF2B5EF4-FFF2-40B4-BE49-F238E27FC236}">
                <a16:creationId xmlns:a16="http://schemas.microsoft.com/office/drawing/2014/main" id="{2556F152-FF5E-4F61-8A00-E0CE68FE5681}"/>
              </a:ext>
            </a:extLst>
          </p:cNvPr>
          <p:cNvSpPr>
            <a:spLocks noGrp="1"/>
          </p:cNvSpPr>
          <p:nvPr>
            <p:ph idx="1"/>
          </p:nvPr>
        </p:nvSpPr>
        <p:spPr/>
        <p:txBody>
          <a:bodyPr/>
          <a:lstStyle/>
          <a:p>
            <a:r>
              <a:rPr lang="en-US" altLang="zh-TW" sz="3200" b="1" dirty="0">
                <a:solidFill>
                  <a:srgbClr val="FFFF00"/>
                </a:solidFill>
              </a:rPr>
              <a:t>Features</a:t>
            </a:r>
          </a:p>
          <a:p>
            <a:pPr lvl="1"/>
            <a:r>
              <a:rPr lang="en-US" altLang="zh-TW" sz="2400" b="1" dirty="0">
                <a:solidFill>
                  <a:srgbClr val="FFFF00"/>
                </a:solidFill>
              </a:rPr>
              <a:t>You can control the switch with a Smartphone app.</a:t>
            </a:r>
          </a:p>
          <a:p>
            <a:pPr lvl="1"/>
            <a:r>
              <a:rPr lang="en-US" altLang="zh-TW" sz="2400" dirty="0"/>
              <a:t>If you do so, the machine will toggle the switch by itself.</a:t>
            </a:r>
            <a:endParaRPr lang="en-US" altLang="zh-TW" sz="2400" i="1" dirty="0"/>
          </a:p>
          <a:p>
            <a:pPr lvl="1"/>
            <a:r>
              <a:rPr lang="en-US" altLang="zh-TW" sz="2400" dirty="0"/>
              <a:t>In addition, if you try to toggle the switch with your bare hands, then the  machine will not trick you but act like a normal switch.</a:t>
            </a:r>
            <a:endParaRPr lang="en-US" altLang="zh-TW" sz="2400" i="1" dirty="0"/>
          </a:p>
          <a:p>
            <a:pPr lvl="1"/>
            <a:r>
              <a:rPr lang="en-US" altLang="zh-TW" sz="2400" dirty="0"/>
              <a:t>The switch is able to connect to an external device, so you can control the device with the switch .</a:t>
            </a:r>
          </a:p>
          <a:p>
            <a:endParaRPr lang="zh-TW" altLang="en-US" dirty="0"/>
          </a:p>
        </p:txBody>
      </p:sp>
    </p:spTree>
    <p:extLst>
      <p:ext uri="{BB962C8B-B14F-4D97-AF65-F5344CB8AC3E}">
        <p14:creationId xmlns:p14="http://schemas.microsoft.com/office/powerpoint/2010/main" val="2424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B05EE-03E4-438C-B11D-30BEFD140B3E}"/>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 Useless Box (UB)</a:t>
            </a:r>
            <a:endParaRPr lang="zh-TW" altLang="en-US" dirty="0"/>
          </a:p>
        </p:txBody>
      </p:sp>
      <p:sp>
        <p:nvSpPr>
          <p:cNvPr id="3" name="內容版面配置區 2">
            <a:extLst>
              <a:ext uri="{FF2B5EF4-FFF2-40B4-BE49-F238E27FC236}">
                <a16:creationId xmlns:a16="http://schemas.microsoft.com/office/drawing/2014/main" id="{FF83ECFA-02B1-4976-9519-B7D32DA4F34E}"/>
              </a:ext>
            </a:extLst>
          </p:cNvPr>
          <p:cNvSpPr>
            <a:spLocks noGrp="1"/>
          </p:cNvSpPr>
          <p:nvPr>
            <p:ph idx="1"/>
          </p:nvPr>
        </p:nvSpPr>
        <p:spPr>
          <a:xfrm>
            <a:off x="769777" y="2065867"/>
            <a:ext cx="10131425" cy="4037045"/>
          </a:xfrm>
        </p:spPr>
        <p:txBody>
          <a:bodyPr>
            <a:normAutofit/>
          </a:bodyPr>
          <a:lstStyle/>
          <a:p>
            <a:r>
              <a:rPr lang="en-US" altLang="zh-TW" sz="3200" b="1" dirty="0">
                <a:solidFill>
                  <a:srgbClr val="FFFF00"/>
                </a:solidFill>
              </a:rPr>
              <a:t>Features</a:t>
            </a:r>
          </a:p>
          <a:p>
            <a:pPr lvl="1"/>
            <a:r>
              <a:rPr lang="en-US" altLang="zh-TW" sz="2400" b="1" dirty="0">
                <a:solidFill>
                  <a:srgbClr val="FFFF00"/>
                </a:solidFill>
              </a:rPr>
              <a:t>You can decide what kind of useless box you want to play with.</a:t>
            </a:r>
          </a:p>
          <a:p>
            <a:pPr lvl="1"/>
            <a:r>
              <a:rPr lang="en-US" altLang="zh-TW" sz="2400" dirty="0"/>
              <a:t>3 different boxes you may choose: </a:t>
            </a:r>
          </a:p>
          <a:p>
            <a:pPr lvl="2"/>
            <a:r>
              <a:rPr lang="en-US" altLang="zh-TW" sz="2200" b="1" i="1" dirty="0">
                <a:solidFill>
                  <a:srgbClr val="FF0000"/>
                </a:solidFill>
              </a:rPr>
              <a:t>Classic, Dodge, </a:t>
            </a:r>
            <a:r>
              <a:rPr lang="en-US" altLang="zh-TW" sz="2200" dirty="0"/>
              <a:t>or</a:t>
            </a:r>
            <a:r>
              <a:rPr lang="en-US" altLang="zh-TW" sz="2200" b="1" i="1" dirty="0">
                <a:solidFill>
                  <a:srgbClr val="FF0000"/>
                </a:solidFill>
              </a:rPr>
              <a:t> Advanced.</a:t>
            </a:r>
          </a:p>
          <a:p>
            <a:pPr lvl="1"/>
            <a:r>
              <a:rPr lang="en-US" altLang="zh-TW" sz="2400" dirty="0"/>
              <a:t>If no choices were made, we will give you a random sequence of all modes.</a:t>
            </a:r>
          </a:p>
          <a:p>
            <a:pPr lvl="1"/>
            <a:r>
              <a:rPr lang="en-US" altLang="zh-TW" sz="2400" dirty="0"/>
              <a:t>Don’t be greedy! You will see “Err” on 7-segment display if you choose more than 1 useless box, and of course, it won’t play with you.</a:t>
            </a:r>
          </a:p>
        </p:txBody>
      </p:sp>
    </p:spTree>
    <p:extLst>
      <p:ext uri="{BB962C8B-B14F-4D97-AF65-F5344CB8AC3E}">
        <p14:creationId xmlns:p14="http://schemas.microsoft.com/office/powerpoint/2010/main" val="163569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B4A129-4E16-4E4E-9089-EB901EBF2178}"/>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2.1	Classic Mode</a:t>
            </a:r>
            <a:endParaRPr lang="zh-TW" altLang="en-US" dirty="0"/>
          </a:p>
        </p:txBody>
      </p:sp>
      <p:sp>
        <p:nvSpPr>
          <p:cNvPr id="3" name="內容版面配置區 2">
            <a:extLst>
              <a:ext uri="{FF2B5EF4-FFF2-40B4-BE49-F238E27FC236}">
                <a16:creationId xmlns:a16="http://schemas.microsoft.com/office/drawing/2014/main" id="{60AC4C78-6D7B-4641-BA8B-BF32662C25C2}"/>
              </a:ext>
            </a:extLst>
          </p:cNvPr>
          <p:cNvSpPr>
            <a:spLocks noGrp="1"/>
          </p:cNvSpPr>
          <p:nvPr>
            <p:ph idx="1"/>
          </p:nvPr>
        </p:nvSpPr>
        <p:spPr/>
        <p:txBody>
          <a:bodyPr>
            <a:normAutofit/>
          </a:bodyPr>
          <a:lstStyle/>
          <a:p>
            <a:r>
              <a:rPr lang="en-US" altLang="zh-TW" sz="3200" b="1" dirty="0">
                <a:solidFill>
                  <a:srgbClr val="FFFF00"/>
                </a:solidFill>
              </a:rPr>
              <a:t>Features</a:t>
            </a:r>
          </a:p>
          <a:p>
            <a:pPr lvl="1"/>
            <a:r>
              <a:rPr lang="en-US" altLang="zh-TW" sz="2400" b="1" dirty="0">
                <a:solidFill>
                  <a:srgbClr val="FFFF00"/>
                </a:solidFill>
              </a:rPr>
              <a:t>The box pushes the switch back once you toggle the switch.</a:t>
            </a:r>
          </a:p>
          <a:p>
            <a:pPr lvl="1"/>
            <a:r>
              <a:rPr lang="en-US" altLang="zh-TW" sz="2400" dirty="0"/>
              <a:t>Most useless boxes are dangerous because the flipping arms may hurt you when it tries to toggle the switch but your hands are still there.</a:t>
            </a:r>
          </a:p>
          <a:p>
            <a:pPr lvl="1"/>
            <a:r>
              <a:rPr lang="en-US" altLang="zh-TW" sz="2400" dirty="0"/>
              <a:t>Don’t worry! We have IR sensors detecting whether your hands are close or not, so the box will push it back only when your hands leave.</a:t>
            </a:r>
          </a:p>
          <a:p>
            <a:endParaRPr lang="zh-TW" altLang="en-US" dirty="0"/>
          </a:p>
        </p:txBody>
      </p:sp>
    </p:spTree>
    <p:extLst>
      <p:ext uri="{BB962C8B-B14F-4D97-AF65-F5344CB8AC3E}">
        <p14:creationId xmlns:p14="http://schemas.microsoft.com/office/powerpoint/2010/main" val="4127968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68753-4941-44A4-ADF4-58328E9BED9A}"/>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2.2	Dodge Mode</a:t>
            </a:r>
            <a:endParaRPr lang="zh-TW" altLang="en-US" dirty="0"/>
          </a:p>
        </p:txBody>
      </p:sp>
      <p:sp>
        <p:nvSpPr>
          <p:cNvPr id="3" name="內容版面配置區 2">
            <a:extLst>
              <a:ext uri="{FF2B5EF4-FFF2-40B4-BE49-F238E27FC236}">
                <a16:creationId xmlns:a16="http://schemas.microsoft.com/office/drawing/2014/main" id="{6EF58CB0-204B-4366-AA8A-84F664F27D41}"/>
              </a:ext>
            </a:extLst>
          </p:cNvPr>
          <p:cNvSpPr>
            <a:spLocks noGrp="1"/>
          </p:cNvSpPr>
          <p:nvPr>
            <p:ph idx="1"/>
          </p:nvPr>
        </p:nvSpPr>
        <p:spPr/>
        <p:txBody>
          <a:bodyPr/>
          <a:lstStyle/>
          <a:p>
            <a:r>
              <a:rPr lang="en-US" altLang="zh-TW" sz="3200" b="1" dirty="0">
                <a:solidFill>
                  <a:srgbClr val="FFFF00"/>
                </a:solidFill>
              </a:rPr>
              <a:t>Features</a:t>
            </a:r>
          </a:p>
          <a:p>
            <a:pPr lvl="1"/>
            <a:r>
              <a:rPr lang="en-US" altLang="zh-TW" sz="2400" b="1" dirty="0">
                <a:solidFill>
                  <a:srgbClr val="FFFF00"/>
                </a:solidFill>
              </a:rPr>
              <a:t>The box runs away when you try to touch the switch.</a:t>
            </a:r>
          </a:p>
          <a:p>
            <a:pPr lvl="1"/>
            <a:r>
              <a:rPr lang="en-US" altLang="zh-TW" sz="2400" dirty="0"/>
              <a:t>In most situations, the box will go to the opposite side.</a:t>
            </a:r>
          </a:p>
          <a:p>
            <a:pPr lvl="1"/>
            <a:r>
              <a:rPr lang="en-US" altLang="zh-TW" sz="2400" dirty="0"/>
              <a:t>It runs for about 3 seconds and then stops.</a:t>
            </a:r>
          </a:p>
        </p:txBody>
      </p:sp>
    </p:spTree>
    <p:extLst>
      <p:ext uri="{BB962C8B-B14F-4D97-AF65-F5344CB8AC3E}">
        <p14:creationId xmlns:p14="http://schemas.microsoft.com/office/powerpoint/2010/main" val="1069691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3B55D-2CB1-41C7-891E-DD204337BA14}"/>
              </a:ext>
            </a:extLst>
          </p:cNvPr>
          <p:cNvSpPr>
            <a:spLocks noGrp="1"/>
          </p:cNvSpPr>
          <p:nvPr>
            <p:ph type="title"/>
          </p:nvPr>
        </p:nvSpPr>
        <p:spPr>
          <a:xfrm>
            <a:off x="685801" y="609600"/>
            <a:ext cx="10131425" cy="1456267"/>
          </a:xfrm>
        </p:spPr>
        <p:txBody>
          <a:bodyPr/>
          <a:lstStyle/>
          <a:p>
            <a:r>
              <a:rPr lang="en-US" altLang="zh-TW" cap="none" dirty="0">
                <a:solidFill>
                  <a:srgbClr val="FF0000"/>
                </a:solidFill>
                <a:latin typeface="Arial Rounded MT Bold" panose="020F0704030504030204" pitchFamily="34" charset="0"/>
              </a:rPr>
              <a:t>2.3	Advanced Mode</a:t>
            </a:r>
            <a:endParaRPr lang="zh-TW" altLang="en-US" dirty="0"/>
          </a:p>
        </p:txBody>
      </p:sp>
      <p:sp>
        <p:nvSpPr>
          <p:cNvPr id="3" name="內容版面配置區 2">
            <a:extLst>
              <a:ext uri="{FF2B5EF4-FFF2-40B4-BE49-F238E27FC236}">
                <a16:creationId xmlns:a16="http://schemas.microsoft.com/office/drawing/2014/main" id="{2F32427C-662C-47EB-9D9C-816BCAF328E4}"/>
              </a:ext>
            </a:extLst>
          </p:cNvPr>
          <p:cNvSpPr>
            <a:spLocks noGrp="1"/>
          </p:cNvSpPr>
          <p:nvPr>
            <p:ph idx="1"/>
          </p:nvPr>
        </p:nvSpPr>
        <p:spPr>
          <a:xfrm>
            <a:off x="685801" y="2772942"/>
            <a:ext cx="10131425" cy="3649133"/>
          </a:xfrm>
        </p:spPr>
        <p:txBody>
          <a:bodyPr>
            <a:normAutofit/>
          </a:bodyPr>
          <a:lstStyle/>
          <a:p>
            <a:r>
              <a:rPr lang="en-US" altLang="zh-TW" sz="3200" b="1" dirty="0">
                <a:solidFill>
                  <a:srgbClr val="FFFF00"/>
                </a:solidFill>
              </a:rPr>
              <a:t>Features					</a:t>
            </a:r>
          </a:p>
          <a:p>
            <a:pPr lvl="1"/>
            <a:r>
              <a:rPr lang="en-US" altLang="zh-TW" sz="2400" b="1" dirty="0">
                <a:solidFill>
                  <a:srgbClr val="FFFF00"/>
                </a:solidFill>
              </a:rPr>
              <a:t>The box competes with you for toggling the switch. </a:t>
            </a:r>
          </a:p>
          <a:p>
            <a:pPr lvl="1"/>
            <a:r>
              <a:rPr lang="en-US" altLang="zh-TW" sz="2400" b="1" u="sng" dirty="0">
                <a:solidFill>
                  <a:srgbClr val="00B0F0"/>
                </a:solidFill>
              </a:rPr>
              <a:t>Advanced Mode is only recommended for high-level players.</a:t>
            </a:r>
          </a:p>
          <a:p>
            <a:pPr lvl="1"/>
            <a:r>
              <a:rPr lang="en-US" altLang="zh-TW" sz="2400" dirty="0"/>
              <a:t>Competition means that it is dangerous because the box won’t let you win, even if your hands are still there. </a:t>
            </a:r>
          </a:p>
          <a:p>
            <a:pPr lvl="1"/>
            <a:r>
              <a:rPr lang="en-US" altLang="zh-TW" sz="2400" dirty="0"/>
              <a:t>Note that the safe method in 2.1 is still applied here, but it will work only when the box wants to push the switch back after the competition ends. </a:t>
            </a:r>
          </a:p>
          <a:p>
            <a:endParaRPr lang="zh-TW" altLang="en-US" dirty="0"/>
          </a:p>
        </p:txBody>
      </p:sp>
    </p:spTree>
    <p:extLst>
      <p:ext uri="{BB962C8B-B14F-4D97-AF65-F5344CB8AC3E}">
        <p14:creationId xmlns:p14="http://schemas.microsoft.com/office/powerpoint/2010/main" val="153644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A613D-CED7-41E4-8F12-1D434B973E32}"/>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3.	 Useful Car (UC)</a:t>
            </a:r>
            <a:endParaRPr lang="zh-TW" altLang="en-US" dirty="0"/>
          </a:p>
        </p:txBody>
      </p:sp>
      <p:sp>
        <p:nvSpPr>
          <p:cNvPr id="3" name="內容版面配置區 2">
            <a:extLst>
              <a:ext uri="{FF2B5EF4-FFF2-40B4-BE49-F238E27FC236}">
                <a16:creationId xmlns:a16="http://schemas.microsoft.com/office/drawing/2014/main" id="{484AD712-7D2A-49D7-B8B9-F776D0183122}"/>
              </a:ext>
            </a:extLst>
          </p:cNvPr>
          <p:cNvSpPr>
            <a:spLocks noGrp="1"/>
          </p:cNvSpPr>
          <p:nvPr>
            <p:ph idx="1"/>
          </p:nvPr>
        </p:nvSpPr>
        <p:spPr>
          <a:xfrm>
            <a:off x="685801" y="2142067"/>
            <a:ext cx="10712788" cy="4188931"/>
          </a:xfrm>
        </p:spPr>
        <p:txBody>
          <a:bodyPr>
            <a:normAutofit/>
          </a:bodyPr>
          <a:lstStyle/>
          <a:p>
            <a:r>
              <a:rPr lang="en-US" altLang="zh-TW" sz="3200" b="1" dirty="0">
                <a:solidFill>
                  <a:srgbClr val="FFFF00"/>
                </a:solidFill>
              </a:rPr>
              <a:t>Features</a:t>
            </a:r>
          </a:p>
          <a:p>
            <a:pPr lvl="1"/>
            <a:r>
              <a:rPr lang="en-US" altLang="zh-TW" sz="2400" b="1" dirty="0">
                <a:solidFill>
                  <a:srgbClr val="FFFF00"/>
                </a:solidFill>
              </a:rPr>
              <a:t>It becomes a car that can be remotely controlled by the Smartphone app.</a:t>
            </a:r>
          </a:p>
          <a:p>
            <a:pPr lvl="1"/>
            <a:r>
              <a:rPr lang="en-US" altLang="zh-TW" sz="2400" dirty="0"/>
              <a:t>You can let the car go Forward, Backward, Left or Right.</a:t>
            </a:r>
          </a:p>
          <a:p>
            <a:pPr lvl="1"/>
            <a:r>
              <a:rPr lang="en-US" altLang="zh-TW" sz="2400" dirty="0"/>
              <a:t>When left or right is chosen, the car stay there and change direction, so it won’t go forward or backward at the same time.</a:t>
            </a:r>
          </a:p>
          <a:p>
            <a:pPr lvl="1"/>
            <a:r>
              <a:rPr lang="en-US" altLang="zh-TW" sz="2400" dirty="0"/>
              <a:t>You can still toggle the switch with the Smartphone app in this mode.</a:t>
            </a:r>
          </a:p>
          <a:p>
            <a:pPr lvl="1"/>
            <a:r>
              <a:rPr lang="en-US" altLang="zh-TW" sz="2400" dirty="0"/>
              <a:t>Also, the classic mode and the safety measure of the useless box still function. </a:t>
            </a:r>
          </a:p>
          <a:p>
            <a:endParaRPr lang="zh-TW" altLang="en-US" dirty="0"/>
          </a:p>
        </p:txBody>
      </p:sp>
    </p:spTree>
    <p:extLst>
      <p:ext uri="{BB962C8B-B14F-4D97-AF65-F5344CB8AC3E}">
        <p14:creationId xmlns:p14="http://schemas.microsoft.com/office/powerpoint/2010/main" val="27425833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TM03457452[[fn=天體]]</Template>
  <TotalTime>484</TotalTime>
  <Words>1535</Words>
  <Application>Microsoft Office PowerPoint</Application>
  <PresentationFormat>寬螢幕</PresentationFormat>
  <Paragraphs>141</Paragraphs>
  <Slides>20</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20</vt:i4>
      </vt:variant>
    </vt:vector>
  </HeadingPairs>
  <TitlesOfParts>
    <vt:vector size="28" baseType="lpstr">
      <vt:lpstr>華康魏碑體(P)</vt:lpstr>
      <vt:lpstr>新細明體</vt:lpstr>
      <vt:lpstr>Arial</vt:lpstr>
      <vt:lpstr>Arial Rounded MT Bold</vt:lpstr>
      <vt:lpstr>Calibri</vt:lpstr>
      <vt:lpstr>Calibri Light</vt:lpstr>
      <vt:lpstr>Wingdings</vt:lpstr>
      <vt:lpstr>天體</vt:lpstr>
      <vt:lpstr> Useless Machine,    Useful Application</vt:lpstr>
      <vt:lpstr>What Is Useless Machine?</vt:lpstr>
      <vt:lpstr>What Is Useful Application?</vt:lpstr>
      <vt:lpstr>1. Normal Switch (NS)</vt:lpstr>
      <vt:lpstr>2. Useless Box (UB)</vt:lpstr>
      <vt:lpstr>2.1 Classic Mode</vt:lpstr>
      <vt:lpstr>2.2 Dodge Mode</vt:lpstr>
      <vt:lpstr>2.3 Advanced Mode</vt:lpstr>
      <vt:lpstr>3.  Useful Car (UC)</vt:lpstr>
      <vt:lpstr>4.  How To Change Mode?</vt:lpstr>
      <vt:lpstr>Software Design Goals</vt:lpstr>
      <vt:lpstr>Appropriate Algorithms</vt:lpstr>
      <vt:lpstr>Safety System</vt:lpstr>
      <vt:lpstr>Easy Method To Operate Machine</vt:lpstr>
      <vt:lpstr>Hardware Design Goals</vt:lpstr>
      <vt:lpstr>Signal Connections and  Component Choice</vt:lpstr>
      <vt:lpstr>Power Connection</vt:lpstr>
      <vt:lpstr>Simplified Connections and Reusable Car</vt:lpstr>
      <vt:lpstr>Responsibility</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Useless Machine,    Useful Application</dc:title>
  <dc:creator>新權 黃</dc:creator>
  <cp:lastModifiedBy>新權 黃</cp:lastModifiedBy>
  <cp:revision>52</cp:revision>
  <dcterms:created xsi:type="dcterms:W3CDTF">2021-01-13T06:39:34Z</dcterms:created>
  <dcterms:modified xsi:type="dcterms:W3CDTF">2021-01-15T20:06:32Z</dcterms:modified>
</cp:coreProperties>
</file>